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5" Type="http://schemas.openxmlformats.org/officeDocument/2006/relationships/custom-properties" Target="docProps/custom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69" r:id="rId4"/>
    <p:sldId id="270" r:id="rId5"/>
    <p:sldId id="258" r:id="rId6"/>
    <p:sldId id="259" r:id="rId7"/>
    <p:sldId id="260" r:id="rId8"/>
    <p:sldId id="262" r:id="rId9"/>
    <p:sldId id="266" r:id="rId10"/>
    <p:sldId id="264" r:id="rId11"/>
    <p:sldId id="267" r:id="rId12"/>
    <p:sldId id="261" r:id="rId1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990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232" y="3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viewProps" Target="view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CACB8-BB80-4382-A4D3-12D256739FC7}" type="datetimeFigureOut">
              <a:rPr lang="it-IT" smtClean="0"/>
              <a:t>09/08/2025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E533C-4F17-41FE-9BD1-583BEBBA2A0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CACB8-BB80-4382-A4D3-12D256739FC7}" type="datetimeFigureOut">
              <a:rPr lang="it-IT" smtClean="0"/>
              <a:t>09/08/2025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E533C-4F17-41FE-9BD1-583BEBBA2A0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CACB8-BB80-4382-A4D3-12D256739FC7}" type="datetimeFigureOut">
              <a:rPr lang="it-IT" smtClean="0"/>
              <a:t>09/08/2025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E533C-4F17-41FE-9BD1-583BEBBA2A0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CACB8-BB80-4382-A4D3-12D256739FC7}" type="datetimeFigureOut">
              <a:rPr lang="it-IT" smtClean="0"/>
              <a:t>09/08/2025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E533C-4F17-41FE-9BD1-583BEBBA2A0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CACB8-BB80-4382-A4D3-12D256739FC7}" type="datetimeFigureOut">
              <a:rPr lang="it-IT" smtClean="0"/>
              <a:t>09/08/2025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E533C-4F17-41FE-9BD1-583BEBBA2A0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CACB8-BB80-4382-A4D3-12D256739FC7}" type="datetimeFigureOut">
              <a:rPr lang="it-IT" smtClean="0"/>
              <a:t>09/08/2025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E533C-4F17-41FE-9BD1-583BEBBA2A0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CACB8-BB80-4382-A4D3-12D256739FC7}" type="datetimeFigureOut">
              <a:rPr lang="it-IT" smtClean="0"/>
              <a:t>09/08/2025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E533C-4F17-41FE-9BD1-583BEBBA2A0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CACB8-BB80-4382-A4D3-12D256739FC7}" type="datetimeFigureOut">
              <a:rPr lang="it-IT" smtClean="0"/>
              <a:t>09/08/2025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E533C-4F17-41FE-9BD1-583BEBBA2A0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CACB8-BB80-4382-A4D3-12D256739FC7}" type="datetimeFigureOut">
              <a:rPr lang="it-IT" smtClean="0"/>
              <a:t>09/08/2025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E533C-4F17-41FE-9BD1-583BEBBA2A0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CACB8-BB80-4382-A4D3-12D256739FC7}" type="datetimeFigureOut">
              <a:rPr lang="it-IT" smtClean="0"/>
              <a:t>09/08/2025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E533C-4F17-41FE-9BD1-583BEBBA2A0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CACB8-BB80-4382-A4D3-12D256739FC7}" type="datetimeFigureOut">
              <a:rPr lang="it-IT" smtClean="0"/>
              <a:t>09/08/2025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E533C-4F17-41FE-9BD1-583BEBBA2A0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FCACB8-BB80-4382-A4D3-12D256739FC7}" type="datetimeFigureOut">
              <a:rPr lang="it-IT" smtClean="0"/>
              <a:t>09/08/2025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BE533C-4F17-41FE-9BD1-583BEBBA2A00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5.jpe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 /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9.jpeg" /><Relationship Id="rId4" Type="http://schemas.openxmlformats.org/officeDocument/2006/relationships/image" Target="../media/image8.jpeg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1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 /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17.jpeg" /><Relationship Id="rId5" Type="http://schemas.openxmlformats.org/officeDocument/2006/relationships/image" Target="../media/image16.jpeg" /><Relationship Id="rId4" Type="http://schemas.openxmlformats.org/officeDocument/2006/relationships/image" Target="../media/image15.jpeg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20637"/>
            <a:ext cx="9718675" cy="2387600"/>
          </a:xfrm>
        </p:spPr>
        <p:txBody>
          <a:bodyPr>
            <a:normAutofit/>
          </a:bodyPr>
          <a:lstStyle/>
          <a:p>
            <a:r>
              <a:rPr lang="it-IT" sz="4800" dirty="0" err="1">
                <a:solidFill>
                  <a:srgbClr val="FF0000"/>
                </a:solidFill>
              </a:rPr>
              <a:t>Experiential</a:t>
            </a:r>
            <a:r>
              <a:rPr lang="it-IT" sz="4800">
                <a:solidFill>
                  <a:srgbClr val="FF0000"/>
                </a:solidFill>
              </a:rPr>
              <a:t> Learning:</a:t>
            </a:r>
            <a:br>
              <a:rPr lang="it-IT" sz="4800" dirty="0">
                <a:solidFill>
                  <a:srgbClr val="FF0000"/>
                </a:solidFill>
              </a:rPr>
            </a:br>
            <a:r>
              <a:rPr lang="it-IT" sz="4800" dirty="0">
                <a:solidFill>
                  <a:srgbClr val="FF0000"/>
                </a:solidFill>
              </a:rPr>
              <a:t>Tenerife </a:t>
            </a:r>
            <a:r>
              <a:rPr lang="it-IT" sz="4800" dirty="0" err="1">
                <a:solidFill>
                  <a:srgbClr val="FF0000"/>
                </a:solidFill>
              </a:rPr>
              <a:t>through</a:t>
            </a:r>
            <a:r>
              <a:rPr lang="it-IT" sz="4800" dirty="0">
                <a:solidFill>
                  <a:srgbClr val="FF0000"/>
                </a:solidFill>
              </a:rPr>
              <a:t> Nature and History</a:t>
            </a:r>
            <a:br>
              <a:rPr lang="it-IT" sz="4800" dirty="0">
                <a:solidFill>
                  <a:srgbClr val="FF0000"/>
                </a:solidFill>
              </a:rPr>
            </a:br>
            <a:r>
              <a:rPr lang="it-IT" sz="4800" dirty="0">
                <a:solidFill>
                  <a:srgbClr val="FF0000"/>
                </a:solidFill>
              </a:rPr>
              <a:t>Language </a:t>
            </a:r>
            <a:r>
              <a:rPr lang="it-IT" sz="4800" dirty="0" err="1">
                <a:solidFill>
                  <a:srgbClr val="FF0000"/>
                </a:solidFill>
              </a:rPr>
              <a:t>Campus,La</a:t>
            </a:r>
            <a:r>
              <a:rPr lang="it-IT" sz="4800" dirty="0">
                <a:solidFill>
                  <a:srgbClr val="FF0000"/>
                </a:solidFill>
              </a:rPr>
              <a:t> Laguna, Tenerife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30-5 July,2025</a:t>
            </a:r>
          </a:p>
        </p:txBody>
      </p:sp>
      <p:pic>
        <p:nvPicPr>
          <p:cNvPr id="4" name="Picture 3" descr="foto scuol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3705" y="2953015"/>
            <a:ext cx="5433255" cy="349858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it-IT" altLang="en-US" b="1">
                <a:solidFill>
                  <a:srgbClr val="FF0000"/>
                </a:solidFill>
              </a:rPr>
              <a:t>THE CYCLE</a:t>
            </a:r>
          </a:p>
        </p:txBody>
      </p:sp>
      <p:pic>
        <p:nvPicPr>
          <p:cNvPr id="143" name="Image 14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64205" y="1220470"/>
            <a:ext cx="6226175" cy="543877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0769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it-IT" altLang="en-US" b="1">
                <a:solidFill>
                  <a:srgbClr val="FF0000"/>
                </a:solidFill>
              </a:rPr>
              <a:t>Learning  from direct experience at school</a:t>
            </a:r>
            <a:br>
              <a:rPr lang="it-IT" altLang="en-US" b="1">
                <a:solidFill>
                  <a:srgbClr val="FF0000"/>
                </a:solidFill>
              </a:rPr>
            </a:br>
            <a:br>
              <a:rPr lang="it-IT" altLang="en-US" b="1">
                <a:solidFill>
                  <a:srgbClr val="FF0000"/>
                </a:solidFill>
              </a:rPr>
            </a:br>
            <a:endParaRPr lang="it-IT" altLang="en-US" b="1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0615" y="1825625"/>
            <a:ext cx="10515600" cy="4351338"/>
          </a:xfrm>
        </p:spPr>
        <p:txBody>
          <a:bodyPr/>
          <a:lstStyle/>
          <a:p>
            <a:r>
              <a:rPr lang="it-IT" altLang="en-US" dirty="0"/>
              <a:t>Science </a:t>
            </a:r>
            <a:r>
              <a:rPr lang="it-IT" altLang="en-US" dirty="0" err="1"/>
              <a:t>experiment</a:t>
            </a:r>
            <a:endParaRPr lang="it-IT" altLang="en-US" dirty="0"/>
          </a:p>
          <a:p>
            <a:r>
              <a:rPr lang="it-IT" altLang="en-US" dirty="0"/>
              <a:t>Field trips</a:t>
            </a:r>
          </a:p>
          <a:p>
            <a:r>
              <a:rPr lang="it-IT" altLang="en-US" dirty="0"/>
              <a:t>outdoor </a:t>
            </a:r>
            <a:r>
              <a:rPr lang="it-IT" altLang="en-US" dirty="0" err="1"/>
              <a:t>education</a:t>
            </a:r>
            <a:endParaRPr lang="it-IT" altLang="en-US" dirty="0"/>
          </a:p>
          <a:p>
            <a:r>
              <a:rPr lang="it-IT" altLang="en-US" dirty="0" err="1"/>
              <a:t>simulation</a:t>
            </a:r>
            <a:endParaRPr lang="it-IT" altLang="en-US" dirty="0"/>
          </a:p>
          <a:p>
            <a:r>
              <a:rPr lang="it-IT" altLang="en-US" dirty="0"/>
              <a:t>art and music performance</a:t>
            </a:r>
          </a:p>
          <a:p>
            <a:r>
              <a:rPr lang="it-IT" altLang="en-US" dirty="0" err="1"/>
              <a:t>Role</a:t>
            </a:r>
            <a:r>
              <a:rPr lang="it-IT" altLang="en-US" dirty="0"/>
              <a:t>-playing </a:t>
            </a:r>
            <a:r>
              <a:rPr lang="it-IT" altLang="en-US" dirty="0" err="1"/>
              <a:t>exercise</a:t>
            </a:r>
            <a:endParaRPr lang="it-IT" altLang="en-US" dirty="0"/>
          </a:p>
          <a:p>
            <a:r>
              <a:rPr lang="it-IT" altLang="en-US" dirty="0" err="1"/>
              <a:t>Reflecting</a:t>
            </a:r>
            <a:r>
              <a:rPr lang="it-IT" altLang="en-US" dirty="0"/>
              <a:t> on </a:t>
            </a:r>
            <a:r>
              <a:rPr lang="it-IT" altLang="en-US" dirty="0" err="1"/>
              <a:t>direct</a:t>
            </a:r>
            <a:r>
              <a:rPr lang="it-IT" altLang="en-US" dirty="0"/>
              <a:t> </a:t>
            </a:r>
            <a:r>
              <a:rPr lang="it-IT" altLang="en-US" dirty="0" err="1"/>
              <a:t>experience</a:t>
            </a:r>
            <a:endParaRPr lang="it-IT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74345" y="207010"/>
            <a:ext cx="10515600" cy="1325563"/>
          </a:xfrm>
        </p:spPr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Language Campus, La Laguna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4345" y="1825625"/>
            <a:ext cx="10515600" cy="4351338"/>
          </a:xfrm>
        </p:spPr>
        <p:txBody>
          <a:bodyPr/>
          <a:lstStyle/>
          <a:p>
            <a:r>
              <a:rPr lang="it-IT" dirty="0"/>
              <a:t>Multiple </a:t>
            </a:r>
            <a:r>
              <a:rPr lang="it-IT" dirty="0" err="1"/>
              <a:t>intelligences</a:t>
            </a:r>
            <a:r>
              <a:rPr lang="it-IT" dirty="0"/>
              <a:t> round-up</a:t>
            </a:r>
          </a:p>
          <a:p>
            <a:r>
              <a:rPr lang="it-IT" dirty="0" err="1"/>
              <a:t>Experiential</a:t>
            </a:r>
            <a:r>
              <a:rPr lang="it-IT" dirty="0"/>
              <a:t> </a:t>
            </a:r>
            <a:r>
              <a:rPr lang="it-IT" dirty="0" err="1"/>
              <a:t>Cycle</a:t>
            </a:r>
            <a:r>
              <a:rPr lang="it-IT" dirty="0"/>
              <a:t> </a:t>
            </a:r>
            <a:r>
              <a:rPr lang="it-IT" dirty="0" err="1"/>
              <a:t>reflections</a:t>
            </a:r>
            <a:endParaRPr lang="it-IT" dirty="0"/>
          </a:p>
          <a:p>
            <a:r>
              <a:rPr lang="it-IT" dirty="0"/>
              <a:t>Feedback and </a:t>
            </a:r>
            <a:r>
              <a:rPr lang="it-IT" dirty="0" err="1"/>
              <a:t>discussion</a:t>
            </a:r>
            <a:endParaRPr lang="it-IT" dirty="0"/>
          </a:p>
          <a:p>
            <a:r>
              <a:rPr lang="it-IT" dirty="0"/>
              <a:t>«Volcano </a:t>
            </a:r>
            <a:r>
              <a:rPr lang="it-IT" dirty="0" err="1"/>
              <a:t>choir</a:t>
            </a:r>
            <a:r>
              <a:rPr lang="it-IT" dirty="0"/>
              <a:t>»</a:t>
            </a:r>
          </a:p>
          <a:p>
            <a:r>
              <a:rPr lang="it-IT" dirty="0"/>
              <a:t>Giving </a:t>
            </a:r>
            <a:r>
              <a:rPr lang="it-IT" dirty="0" err="1"/>
              <a:t>certificates,making</a:t>
            </a:r>
            <a:r>
              <a:rPr lang="it-IT" dirty="0"/>
              <a:t> </a:t>
            </a:r>
            <a:r>
              <a:rPr lang="it-IT" dirty="0" err="1"/>
              <a:t>evaluation,taking</a:t>
            </a:r>
            <a:r>
              <a:rPr lang="it-IT" dirty="0"/>
              <a:t> photo </a:t>
            </a:r>
          </a:p>
          <a:p>
            <a:r>
              <a:rPr lang="it-IT" dirty="0"/>
              <a:t>Lunch time</a:t>
            </a:r>
          </a:p>
          <a:p>
            <a:r>
              <a:rPr lang="it-IT" dirty="0" err="1"/>
              <a:t>Ecursion</a:t>
            </a:r>
            <a:r>
              <a:rPr lang="it-IT" dirty="0"/>
              <a:t> to the </a:t>
            </a:r>
            <a:r>
              <a:rPr lang="it-IT" dirty="0" err="1"/>
              <a:t>Northen</a:t>
            </a:r>
            <a:r>
              <a:rPr lang="it-IT" dirty="0"/>
              <a:t> cities: La </a:t>
            </a:r>
            <a:r>
              <a:rPr lang="it-IT"/>
              <a:t>Orotava-Icod </a:t>
            </a:r>
            <a:r>
              <a:rPr lang="it-IT" dirty="0"/>
              <a:t>de </a:t>
            </a:r>
            <a:r>
              <a:rPr lang="it-IT" dirty="0" err="1"/>
              <a:t>los</a:t>
            </a:r>
            <a:r>
              <a:rPr lang="it-IT" dirty="0"/>
              <a:t> </a:t>
            </a:r>
            <a:r>
              <a:rPr lang="it-IT" dirty="0" err="1"/>
              <a:t>Vinos</a:t>
            </a:r>
            <a:r>
              <a:rPr lang="it-IT" dirty="0"/>
              <a:t> and </a:t>
            </a:r>
            <a:r>
              <a:rPr lang="it-IT" dirty="0" err="1"/>
              <a:t>Garachico</a:t>
            </a:r>
            <a:endParaRPr lang="it-IT" dirty="0"/>
          </a:p>
        </p:txBody>
      </p:sp>
      <p:pic>
        <p:nvPicPr>
          <p:cNvPr id="4" name="Picture 3" descr="Immagine WhatsApp 2025-07-09 ore 18.04.31_4b9b117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865" y="207010"/>
            <a:ext cx="4373245" cy="352488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5400" b="1" dirty="0">
                <a:solidFill>
                  <a:srgbClr val="FF0000"/>
                </a:solidFill>
              </a:rPr>
              <a:t>Welcome!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4195" y="2005330"/>
            <a:ext cx="10515600" cy="4351338"/>
          </a:xfrm>
        </p:spPr>
        <p:txBody>
          <a:bodyPr/>
          <a:lstStyle/>
          <a:p>
            <a:r>
              <a:rPr lang="it-IT" dirty="0" err="1"/>
              <a:t>Introduction</a:t>
            </a:r>
            <a:endParaRPr lang="it-IT" dirty="0"/>
          </a:p>
          <a:p>
            <a:r>
              <a:rPr lang="it-IT" dirty="0" err="1"/>
              <a:t>Exercusion</a:t>
            </a:r>
            <a:r>
              <a:rPr lang="it-IT" dirty="0"/>
              <a:t> options &amp; </a:t>
            </a:r>
            <a:r>
              <a:rPr lang="it-IT" dirty="0" err="1"/>
              <a:t>pratical</a:t>
            </a:r>
            <a:r>
              <a:rPr lang="it-IT" dirty="0"/>
              <a:t> information</a:t>
            </a:r>
          </a:p>
          <a:p>
            <a:r>
              <a:rPr lang="it-IT" dirty="0" err="1"/>
              <a:t>Get</a:t>
            </a:r>
            <a:r>
              <a:rPr lang="it-IT" dirty="0"/>
              <a:t> to know the other </a:t>
            </a:r>
            <a:r>
              <a:rPr lang="it-IT" dirty="0" err="1"/>
              <a:t>participant</a:t>
            </a:r>
            <a:endParaRPr lang="it-IT" dirty="0"/>
          </a:p>
          <a:p>
            <a:r>
              <a:rPr lang="it-IT" dirty="0" err="1"/>
              <a:t>Guiding</a:t>
            </a:r>
            <a:r>
              <a:rPr lang="it-IT" dirty="0"/>
              <a:t> multimedia Input </a:t>
            </a:r>
            <a:r>
              <a:rPr lang="it-IT" dirty="0" err="1"/>
              <a:t>Cycle</a:t>
            </a:r>
            <a:r>
              <a:rPr lang="it-IT" dirty="0"/>
              <a:t> &amp; </a:t>
            </a:r>
            <a:r>
              <a:rPr lang="it-IT" dirty="0" err="1"/>
              <a:t>Experential</a:t>
            </a:r>
            <a:r>
              <a:rPr lang="it-IT" dirty="0"/>
              <a:t> Learning</a:t>
            </a:r>
          </a:p>
          <a:p>
            <a:r>
              <a:rPr lang="it-IT" dirty="0"/>
              <a:t> </a:t>
            </a:r>
            <a:r>
              <a:rPr lang="it-IT" dirty="0" err="1"/>
              <a:t>Introduction</a:t>
            </a:r>
            <a:r>
              <a:rPr lang="it-IT" dirty="0"/>
              <a:t> to </a:t>
            </a:r>
            <a:r>
              <a:rPr lang="it-IT" dirty="0" err="1"/>
              <a:t>natural</a:t>
            </a:r>
            <a:r>
              <a:rPr lang="it-IT" dirty="0"/>
              <a:t> </a:t>
            </a:r>
            <a:r>
              <a:rPr lang="it-IT" dirty="0" err="1"/>
              <a:t>Canary</a:t>
            </a:r>
            <a:r>
              <a:rPr lang="it-IT" dirty="0"/>
              <a:t> history and </a:t>
            </a:r>
            <a:r>
              <a:rPr lang="it-IT" dirty="0" err="1"/>
              <a:t>archeology</a:t>
            </a:r>
            <a:r>
              <a:rPr lang="it-IT" dirty="0"/>
              <a:t> and </a:t>
            </a:r>
            <a:r>
              <a:rPr lang="it-IT" dirty="0" err="1"/>
              <a:t>socrative</a:t>
            </a:r>
            <a:r>
              <a:rPr lang="it-IT" dirty="0"/>
              <a:t> quiz</a:t>
            </a:r>
          </a:p>
          <a:p>
            <a:r>
              <a:rPr lang="it-IT" dirty="0"/>
              <a:t>Multiple </a:t>
            </a:r>
            <a:r>
              <a:rPr lang="it-IT" dirty="0" err="1"/>
              <a:t>intelligences</a:t>
            </a:r>
            <a:r>
              <a:rPr lang="it-IT" dirty="0"/>
              <a:t> theory</a:t>
            </a:r>
          </a:p>
          <a:p>
            <a:r>
              <a:rPr lang="it-IT" dirty="0" err="1"/>
              <a:t>Introduction</a:t>
            </a:r>
            <a:r>
              <a:rPr lang="it-IT" dirty="0"/>
              <a:t> to </a:t>
            </a:r>
            <a:r>
              <a:rPr lang="it-IT" dirty="0" err="1"/>
              <a:t>vulcanic</a:t>
            </a:r>
            <a:r>
              <a:rPr lang="it-IT" dirty="0"/>
              <a:t> nature of </a:t>
            </a:r>
            <a:r>
              <a:rPr lang="it-IT" dirty="0" err="1"/>
              <a:t>Canaries</a:t>
            </a:r>
            <a:r>
              <a:rPr lang="it-IT" dirty="0"/>
              <a:t> with </a:t>
            </a:r>
            <a:r>
              <a:rPr lang="it-IT" dirty="0" err="1"/>
              <a:t>personalized</a:t>
            </a:r>
            <a:r>
              <a:rPr lang="it-IT" dirty="0"/>
              <a:t> Volcano </a:t>
            </a:r>
            <a:r>
              <a:rPr lang="it-IT" dirty="0" err="1"/>
              <a:t>poems</a:t>
            </a:r>
            <a:r>
              <a:rPr lang="it-IT" dirty="0"/>
              <a:t>.</a:t>
            </a:r>
          </a:p>
          <a:p>
            <a:endParaRPr lang="it-IT" dirty="0"/>
          </a:p>
        </p:txBody>
      </p:sp>
      <p:pic>
        <p:nvPicPr>
          <p:cNvPr id="4" name="Picture 3" descr="Immagine WhatsApp 2025-07-09 ore 17.42.28_1fa023ec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6080" y="365760"/>
            <a:ext cx="5384165" cy="21907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  <a:sym typeface="+mn-ea"/>
              </a:rPr>
              <a:t>Meeting point </a:t>
            </a:r>
            <a:r>
              <a:rPr lang="it-IT" b="1" dirty="0" err="1">
                <a:solidFill>
                  <a:srgbClr val="FF0000"/>
                </a:solidFill>
                <a:sym typeface="+mn-ea"/>
              </a:rPr>
              <a:t>at</a:t>
            </a:r>
            <a:r>
              <a:rPr lang="it-IT" b="1" dirty="0">
                <a:solidFill>
                  <a:srgbClr val="FF0000"/>
                </a:solidFill>
                <a:sym typeface="+mn-ea"/>
              </a:rPr>
              <a:t>  5pm </a:t>
            </a:r>
            <a:r>
              <a:rPr lang="it-IT" b="1" dirty="0" err="1">
                <a:solidFill>
                  <a:srgbClr val="FF0000"/>
                </a:solidFill>
                <a:sym typeface="+mn-ea"/>
              </a:rPr>
              <a:t>at</a:t>
            </a:r>
            <a:r>
              <a:rPr lang="it-IT" b="1" dirty="0">
                <a:solidFill>
                  <a:srgbClr val="FF0000"/>
                </a:solidFill>
                <a:sym typeface="+mn-ea"/>
              </a:rPr>
              <a:t> Language campus</a:t>
            </a:r>
            <a:br>
              <a:rPr lang="it-IT" b="1" dirty="0">
                <a:solidFill>
                  <a:srgbClr val="FF0000"/>
                </a:solidFill>
                <a:sym typeface="+mn-ea"/>
              </a:rPr>
            </a:br>
            <a:endParaRPr lang="it-IT" b="1" dirty="0">
              <a:solidFill>
                <a:srgbClr val="FF0000"/>
              </a:solidFill>
              <a:sym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it-IT" dirty="0">
                <a:sym typeface="+mn-ea"/>
              </a:rPr>
              <a:t>Walking tour to </a:t>
            </a:r>
            <a:r>
              <a:rPr lang="it-IT" dirty="0" err="1">
                <a:sym typeface="+mn-ea"/>
              </a:rPr>
              <a:t>find</a:t>
            </a:r>
            <a:r>
              <a:rPr lang="it-IT" dirty="0">
                <a:sym typeface="+mn-ea"/>
              </a:rPr>
              <a:t> out the </a:t>
            </a:r>
            <a:r>
              <a:rPr lang="it-IT" dirty="0" err="1">
                <a:sym typeface="+mn-ea"/>
              </a:rPr>
              <a:t>historical</a:t>
            </a:r>
            <a:r>
              <a:rPr lang="it-IT" dirty="0">
                <a:sym typeface="+mn-ea"/>
              </a:rPr>
              <a:t> roots of the city:</a:t>
            </a:r>
          </a:p>
          <a:p>
            <a:pPr marL="0" indent="0" algn="l">
              <a:buNone/>
            </a:pPr>
            <a:endParaRPr lang="it-IT" dirty="0">
              <a:sym typeface="+mn-ea"/>
            </a:endParaRPr>
          </a:p>
          <a:p>
            <a:pPr marL="0" indent="0" algn="l">
              <a:buNone/>
            </a:pPr>
            <a:endParaRPr lang="it-IT" dirty="0">
              <a:sym typeface="+mn-ea"/>
            </a:endParaRPr>
          </a:p>
          <a:p>
            <a:pPr marL="0" indent="0" algn="l">
              <a:buNone/>
            </a:pPr>
            <a:endParaRPr lang="it-IT" dirty="0">
              <a:sym typeface="+mn-ea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523" y="2587943"/>
            <a:ext cx="2525266" cy="3367022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725" y="2680653"/>
            <a:ext cx="4365674" cy="3274256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1819" y="2443053"/>
            <a:ext cx="2398426" cy="365720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  <a:sym typeface="+mn-ea"/>
              </a:rPr>
              <a:t>Teide Park: </a:t>
            </a:r>
            <a:r>
              <a:rPr lang="it-IT" b="1" dirty="0" err="1">
                <a:solidFill>
                  <a:srgbClr val="FF0000"/>
                </a:solidFill>
                <a:sym typeface="+mn-ea"/>
              </a:rPr>
              <a:t>excursion </a:t>
            </a:r>
            <a:r>
              <a:rPr lang="it-IT" b="1" dirty="0">
                <a:solidFill>
                  <a:srgbClr val="FF0000"/>
                </a:solidFill>
                <a:sym typeface="+mn-ea"/>
              </a:rPr>
              <a:t>on 5th </a:t>
            </a:r>
            <a:r>
              <a:rPr lang="it-IT" b="1" dirty="0" err="1">
                <a:solidFill>
                  <a:srgbClr val="FF0000"/>
                </a:solidFill>
                <a:sym typeface="+mn-ea"/>
              </a:rPr>
              <a:t>July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6385" y="1492250"/>
            <a:ext cx="10515600" cy="4351338"/>
          </a:xfrm>
        </p:spPr>
        <p:txBody>
          <a:bodyPr/>
          <a:lstStyle/>
          <a:p>
            <a:r>
              <a:rPr lang="it-IT" dirty="0" err="1">
                <a:sym typeface="+mn-ea"/>
              </a:rPr>
              <a:t>Excursion</a:t>
            </a:r>
            <a:r>
              <a:rPr lang="it-IT" dirty="0">
                <a:sym typeface="+mn-ea"/>
              </a:rPr>
              <a:t> to Teide National Park</a:t>
            </a:r>
            <a:endParaRPr lang="it-IT" dirty="0"/>
          </a:p>
          <a:p>
            <a:r>
              <a:rPr lang="it-IT" dirty="0"/>
              <a:t>A </a:t>
            </a:r>
            <a:r>
              <a:rPr lang="it-IT" dirty="0" err="1"/>
              <a:t>winding</a:t>
            </a:r>
            <a:r>
              <a:rPr lang="it-IT" dirty="0"/>
              <a:t> </a:t>
            </a:r>
            <a:r>
              <a:rPr lang="it-IT" dirty="0" err="1"/>
              <a:t>path</a:t>
            </a:r>
            <a:r>
              <a:rPr lang="it-IT" dirty="0"/>
              <a:t> </a:t>
            </a:r>
            <a:r>
              <a:rPr lang="it-IT" dirty="0" err="1"/>
              <a:t>weaves</a:t>
            </a:r>
            <a:r>
              <a:rPr lang="it-IT" dirty="0"/>
              <a:t> </a:t>
            </a:r>
            <a:r>
              <a:rPr lang="it-IT" dirty="0" err="1"/>
              <a:t>through</a:t>
            </a:r>
            <a:r>
              <a:rPr lang="it-IT" dirty="0"/>
              <a:t> </a:t>
            </a:r>
            <a:r>
              <a:rPr lang="it-IT" dirty="0" err="1"/>
              <a:t>ancient</a:t>
            </a:r>
            <a:r>
              <a:rPr lang="it-IT" dirty="0"/>
              <a:t> </a:t>
            </a:r>
            <a:r>
              <a:rPr lang="it-IT" dirty="0" err="1"/>
              <a:t>trees</a:t>
            </a:r>
            <a:r>
              <a:rPr lang="it-IT" dirty="0" err="1">
                <a:sym typeface="+mn-ea"/>
              </a:rPr>
              <a:t>,where</a:t>
            </a:r>
            <a:r>
              <a:rPr lang="it-IT" dirty="0">
                <a:sym typeface="+mn-ea"/>
              </a:rPr>
              <a:t> </a:t>
            </a:r>
            <a:r>
              <a:rPr lang="it-IT" dirty="0" err="1">
                <a:sym typeface="+mn-ea"/>
              </a:rPr>
              <a:t>sunlight</a:t>
            </a:r>
            <a:r>
              <a:rPr lang="it-IT" dirty="0">
                <a:sym typeface="+mn-ea"/>
              </a:rPr>
              <a:t> </a:t>
            </a:r>
            <a:r>
              <a:rPr lang="it-IT" dirty="0" err="1">
                <a:sym typeface="+mn-ea"/>
              </a:rPr>
              <a:t>barely</a:t>
            </a:r>
            <a:r>
              <a:rPr lang="it-IT" dirty="0">
                <a:sym typeface="+mn-ea"/>
              </a:rPr>
              <a:t> filters </a:t>
            </a:r>
            <a:r>
              <a:rPr lang="it-IT" dirty="0" err="1">
                <a:sym typeface="+mn-ea"/>
              </a:rPr>
              <a:t>through</a:t>
            </a:r>
            <a:r>
              <a:rPr lang="it-IT" dirty="0">
                <a:sym typeface="+mn-ea"/>
              </a:rPr>
              <a:t> the dense </a:t>
            </a:r>
            <a:r>
              <a:rPr lang="it-IT" dirty="0" err="1">
                <a:sym typeface="+mn-ea"/>
              </a:rPr>
              <a:t>canopy</a:t>
            </a:r>
            <a:r>
              <a:rPr lang="it-IT" dirty="0">
                <a:sym typeface="+mn-ea"/>
              </a:rPr>
              <a:t>.</a:t>
            </a:r>
            <a:endParaRPr lang="it-IT" dirty="0"/>
          </a:p>
          <a:p>
            <a:r>
              <a:rPr lang="it-IT" dirty="0" err="1">
                <a:sym typeface="+mn-ea"/>
              </a:rPr>
              <a:t>Volcanic</a:t>
            </a:r>
            <a:r>
              <a:rPr lang="it-IT" dirty="0">
                <a:sym typeface="+mn-ea"/>
              </a:rPr>
              <a:t> </a:t>
            </a:r>
            <a:r>
              <a:rPr lang="it-IT" dirty="0" err="1">
                <a:sym typeface="+mn-ea"/>
              </a:rPr>
              <a:t>landscape</a:t>
            </a:r>
            <a:r>
              <a:rPr lang="it-IT" dirty="0">
                <a:sym typeface="+mn-ea"/>
              </a:rPr>
              <a:t> the ground turns rough and dark </a:t>
            </a:r>
            <a:r>
              <a:rPr lang="it-IT" dirty="0" err="1">
                <a:sym typeface="+mn-ea"/>
              </a:rPr>
              <a:t>scarred</a:t>
            </a:r>
            <a:r>
              <a:rPr lang="it-IT" dirty="0">
                <a:sym typeface="+mn-ea"/>
              </a:rPr>
              <a:t> by </a:t>
            </a:r>
            <a:r>
              <a:rPr lang="it-IT" dirty="0" err="1">
                <a:sym typeface="+mn-ea"/>
              </a:rPr>
              <a:t>hardened</a:t>
            </a:r>
            <a:r>
              <a:rPr lang="it-IT" dirty="0">
                <a:sym typeface="+mn-ea"/>
              </a:rPr>
              <a:t> lava flows and </a:t>
            </a:r>
            <a:r>
              <a:rPr lang="it-IT" dirty="0" err="1">
                <a:sym typeface="+mn-ea"/>
              </a:rPr>
              <a:t>steaming</a:t>
            </a:r>
            <a:r>
              <a:rPr lang="it-IT" dirty="0">
                <a:sym typeface="+mn-ea"/>
              </a:rPr>
              <a:t> </a:t>
            </a:r>
            <a:r>
              <a:rPr lang="it-IT" dirty="0" err="1">
                <a:sym typeface="+mn-ea"/>
              </a:rPr>
              <a:t>craters</a:t>
            </a:r>
            <a:r>
              <a:rPr lang="it-IT" dirty="0">
                <a:sym typeface="+mn-ea"/>
              </a:rPr>
              <a:t>.</a:t>
            </a:r>
            <a:endParaRPr lang="it-IT" dirty="0"/>
          </a:p>
          <a:p>
            <a:endParaRPr lang="en-US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0830" y="4401185"/>
            <a:ext cx="4024630" cy="1819275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01185"/>
            <a:ext cx="3387090" cy="1840865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2236" y="1223010"/>
            <a:ext cx="1729100" cy="2779713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710" y="4401185"/>
            <a:ext cx="3576955" cy="181864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8615" y="532130"/>
            <a:ext cx="10515600" cy="1325563"/>
          </a:xfrm>
        </p:spPr>
        <p:txBody>
          <a:bodyPr>
            <a:normAutofit/>
          </a:bodyPr>
          <a:lstStyle/>
          <a:p>
            <a:r>
              <a:rPr lang="it-IT" b="1" dirty="0" err="1">
                <a:solidFill>
                  <a:srgbClr val="FF0000"/>
                </a:solidFill>
              </a:rPr>
              <a:t>Muna</a:t>
            </a:r>
            <a:r>
              <a:rPr lang="it-IT" b="1" dirty="0">
                <a:solidFill>
                  <a:srgbClr val="FF0000"/>
                </a:solidFill>
              </a:rPr>
              <a:t> (Museo de </a:t>
            </a:r>
            <a:r>
              <a:rPr lang="it-IT" b="1" dirty="0" err="1">
                <a:solidFill>
                  <a:srgbClr val="FF0000"/>
                </a:solidFill>
              </a:rPr>
              <a:t>Arquelogia</a:t>
            </a:r>
            <a:r>
              <a:rPr lang="it-IT" b="1" dirty="0">
                <a:solidFill>
                  <a:srgbClr val="FF0000"/>
                </a:solidFill>
              </a:rPr>
              <a:t> y </a:t>
            </a:r>
            <a:r>
              <a:rPr lang="it-IT" b="1" dirty="0" err="1">
                <a:solidFill>
                  <a:srgbClr val="FF0000"/>
                </a:solidFill>
              </a:rPr>
              <a:t>Naturaleza</a:t>
            </a:r>
            <a:r>
              <a:rPr lang="it-IT" b="1" dirty="0">
                <a:solidFill>
                  <a:srgbClr val="FF0000"/>
                </a:solidFill>
              </a:rPr>
              <a:t>) Santa Cruz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2555" y="2329302"/>
            <a:ext cx="10515600" cy="4351338"/>
          </a:xfrm>
        </p:spPr>
        <p:txBody>
          <a:bodyPr/>
          <a:lstStyle/>
          <a:p>
            <a:r>
              <a:rPr lang="it-IT" dirty="0" err="1"/>
              <a:t>Five</a:t>
            </a:r>
            <a:r>
              <a:rPr lang="it-IT" dirty="0"/>
              <a:t> </a:t>
            </a:r>
            <a:r>
              <a:rPr lang="it-IT" dirty="0" err="1"/>
              <a:t>senses</a:t>
            </a:r>
            <a:r>
              <a:rPr lang="it-IT" dirty="0"/>
              <a:t> </a:t>
            </a:r>
            <a:r>
              <a:rPr lang="it-IT" dirty="0" err="1"/>
              <a:t>meditation</a:t>
            </a:r>
            <a:endParaRPr lang="it-IT" dirty="0"/>
          </a:p>
          <a:p>
            <a:r>
              <a:rPr lang="it-IT" dirty="0"/>
              <a:t>I notice ,I </a:t>
            </a:r>
            <a:r>
              <a:rPr lang="it-IT" dirty="0" err="1"/>
              <a:t>wonder,It</a:t>
            </a:r>
            <a:r>
              <a:rPr lang="it-IT" dirty="0"/>
              <a:t> </a:t>
            </a:r>
            <a:r>
              <a:rPr lang="it-IT" dirty="0" err="1"/>
              <a:t>remainds</a:t>
            </a:r>
            <a:r>
              <a:rPr lang="it-IT" dirty="0"/>
              <a:t> me of»</a:t>
            </a:r>
          </a:p>
          <a:p>
            <a:r>
              <a:rPr lang="it-IT" dirty="0"/>
              <a:t>«Go and </a:t>
            </a:r>
            <a:r>
              <a:rPr lang="it-IT" dirty="0" err="1"/>
              <a:t>find</a:t>
            </a:r>
            <a:r>
              <a:rPr lang="it-IT" dirty="0"/>
              <a:t> </a:t>
            </a:r>
            <a:r>
              <a:rPr lang="it-IT" dirty="0" err="1"/>
              <a:t>out»activity</a:t>
            </a:r>
            <a:r>
              <a:rPr lang="it-IT" dirty="0"/>
              <a:t> with the </a:t>
            </a:r>
            <a:r>
              <a:rPr lang="it-IT" i="1" dirty="0"/>
              <a:t>action </a:t>
            </a:r>
            <a:r>
              <a:rPr lang="it-IT" i="1" dirty="0" err="1"/>
              <a:t>bound</a:t>
            </a:r>
            <a:r>
              <a:rPr lang="it-IT" i="1" dirty="0"/>
              <a:t> app</a:t>
            </a:r>
          </a:p>
          <a:p>
            <a:r>
              <a:rPr lang="it-IT" dirty="0"/>
              <a:t>An </a:t>
            </a:r>
            <a:r>
              <a:rPr lang="it-IT" dirty="0" err="1"/>
              <a:t>active</a:t>
            </a:r>
            <a:r>
              <a:rPr lang="it-IT" dirty="0"/>
              <a:t> museum </a:t>
            </a:r>
            <a:r>
              <a:rPr lang="it-IT" dirty="0" err="1"/>
              <a:t>visit</a:t>
            </a:r>
            <a:r>
              <a:rPr lang="it-IT" dirty="0"/>
              <a:t> </a:t>
            </a:r>
          </a:p>
          <a:p>
            <a:r>
              <a:rPr lang="it-IT" dirty="0"/>
              <a:t>El </a:t>
            </a:r>
            <a:r>
              <a:rPr lang="it-IT" dirty="0" err="1"/>
              <a:t>mundo</a:t>
            </a:r>
            <a:r>
              <a:rPr lang="it-IT" dirty="0"/>
              <a:t> funerario </a:t>
            </a:r>
            <a:r>
              <a:rPr lang="it-IT" dirty="0" err="1"/>
              <a:t>investigating</a:t>
            </a:r>
            <a:r>
              <a:rPr lang="it-IT" dirty="0"/>
              <a:t> the world of the </a:t>
            </a:r>
            <a:r>
              <a:rPr lang="it-IT" dirty="0" err="1"/>
              <a:t>Guanche</a:t>
            </a:r>
            <a:endParaRPr lang="it-IT" dirty="0"/>
          </a:p>
        </p:txBody>
      </p:sp>
      <p:pic>
        <p:nvPicPr>
          <p:cNvPr id="4" name="Picture 3" descr="Immagine WhatsApp 2025-07-09 ore 17.45.26_3fccb46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9420" y="1550670"/>
            <a:ext cx="2617470" cy="37566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96707" y="208280"/>
            <a:ext cx="8998585" cy="1483995"/>
          </a:xfrm>
        </p:spPr>
        <p:txBody>
          <a:bodyPr>
            <a:normAutofit fontScale="90000"/>
          </a:bodyPr>
          <a:lstStyle/>
          <a:p>
            <a:r>
              <a:rPr lang="it-IT" b="1" dirty="0" err="1">
                <a:solidFill>
                  <a:srgbClr val="FF0000"/>
                </a:solidFill>
              </a:rPr>
              <a:t>Malpais</a:t>
            </a:r>
            <a:r>
              <a:rPr lang="it-IT" b="1" dirty="0">
                <a:solidFill>
                  <a:srgbClr val="FF0000"/>
                </a:solidFill>
              </a:rPr>
              <a:t> de </a:t>
            </a:r>
            <a:r>
              <a:rPr lang="it-IT" b="1" dirty="0" err="1">
                <a:solidFill>
                  <a:srgbClr val="FF0000"/>
                </a:solidFill>
              </a:rPr>
              <a:t>Guimar</a:t>
            </a:r>
            <a:br>
              <a:rPr lang="it-IT" dirty="0"/>
            </a:b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67342" y="1692275"/>
            <a:ext cx="5988293" cy="4029075"/>
          </a:xfrm>
        </p:spPr>
        <p:txBody>
          <a:bodyPr>
            <a:normAutofit fontScale="92500" lnSpcReduction="2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sz="3635" dirty="0"/>
              <a:t>Outdoor activities: History culture and Environment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sz="3635" dirty="0" err="1"/>
              <a:t>Expressing</a:t>
            </a:r>
            <a:r>
              <a:rPr lang="it-IT" sz="3635" dirty="0"/>
              <a:t> </a:t>
            </a:r>
            <a:r>
              <a:rPr lang="it-IT" sz="3635" dirty="0" err="1"/>
              <a:t>our</a:t>
            </a:r>
            <a:r>
              <a:rPr lang="it-IT" sz="3635" dirty="0"/>
              <a:t> Knowledge in art and words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sz="3635" dirty="0" err="1"/>
              <a:t>Walk</a:t>
            </a:r>
            <a:r>
              <a:rPr lang="it-IT" sz="3635" dirty="0"/>
              <a:t> </a:t>
            </a:r>
            <a:r>
              <a:rPr lang="it-IT" sz="3635" dirty="0" err="1"/>
              <a:t>around</a:t>
            </a:r>
            <a:r>
              <a:rPr lang="it-IT" sz="3635" dirty="0"/>
              <a:t> The </a:t>
            </a:r>
            <a:r>
              <a:rPr lang="it-IT" sz="3635" dirty="0" err="1"/>
              <a:t>Malpais</a:t>
            </a:r>
            <a:r>
              <a:rPr lang="it-IT" sz="3635" dirty="0"/>
              <a:t> de </a:t>
            </a:r>
            <a:r>
              <a:rPr lang="it-IT" sz="3635" dirty="0" err="1"/>
              <a:t>Guimar</a:t>
            </a:r>
            <a:r>
              <a:rPr lang="it-IT" sz="3635" dirty="0"/>
              <a:t> lava field looking for </a:t>
            </a:r>
            <a:r>
              <a:rPr lang="it-IT" sz="3635" dirty="0" err="1"/>
              <a:t>Volcanic</a:t>
            </a:r>
            <a:r>
              <a:rPr lang="it-IT" sz="3635" dirty="0"/>
              <a:t> </a:t>
            </a:r>
            <a:r>
              <a:rPr lang="it-IT" sz="3200" dirty="0" err="1"/>
              <a:t>Characteristics</a:t>
            </a:r>
            <a:endParaRPr lang="it-IT" sz="3635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sz="3635" dirty="0"/>
              <a:t> The </a:t>
            </a:r>
            <a:r>
              <a:rPr lang="it-IT" sz="3635" dirty="0" err="1"/>
              <a:t>Italian</a:t>
            </a:r>
            <a:r>
              <a:rPr lang="it-IT" sz="3635" dirty="0"/>
              <a:t> group </a:t>
            </a:r>
            <a:r>
              <a:rPr lang="it-IT" sz="3635" dirty="0" err="1"/>
              <a:t>tried</a:t>
            </a:r>
            <a:r>
              <a:rPr lang="it-IT" sz="3635" dirty="0"/>
              <a:t> the </a:t>
            </a:r>
            <a:r>
              <a:rPr lang="it-IT" sz="3635" dirty="0" err="1"/>
              <a:t>seawater</a:t>
            </a:r>
            <a:r>
              <a:rPr lang="it-IT" sz="3635" dirty="0"/>
              <a:t> after lunch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it-IT" sz="3635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it-IT" dirty="0"/>
          </a:p>
          <a:p>
            <a:endParaRPr lang="it-IT" dirty="0"/>
          </a:p>
        </p:txBody>
      </p:sp>
      <p:pic>
        <p:nvPicPr>
          <p:cNvPr id="5" name="Immagine 4" descr="Immagine che contiene testo, schermata, spiaggia, aria aperta&#10;&#10;Descrizione generata automaticamente">
            <a:extLst>
              <a:ext uri="{FF2B5EF4-FFF2-40B4-BE49-F238E27FC236}">
                <a16:creationId xmlns:a16="http://schemas.microsoft.com/office/drawing/2014/main" id="{4DCDE376-5BDF-AB21-E96A-12D04CFF4E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635" y="1393845"/>
            <a:ext cx="5770007" cy="432750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107315"/>
            <a:ext cx="10515600" cy="1325563"/>
          </a:xfrm>
        </p:spPr>
        <p:txBody>
          <a:bodyPr/>
          <a:lstStyle/>
          <a:p>
            <a:pPr algn="ctr"/>
            <a:r>
              <a:rPr lang="it-IT" b="1" dirty="0" err="1">
                <a:solidFill>
                  <a:srgbClr val="FF0000"/>
                </a:solidFill>
              </a:rPr>
              <a:t>Taganana,Anaga</a:t>
            </a:r>
            <a:r>
              <a:rPr lang="it-IT" b="1" dirty="0">
                <a:solidFill>
                  <a:srgbClr val="FF0000"/>
                </a:solidFill>
              </a:rPr>
              <a:t> Mountains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857692"/>
            <a:ext cx="10515600" cy="4351338"/>
          </a:xfrm>
        </p:spPr>
        <p:txBody>
          <a:bodyPr/>
          <a:lstStyle/>
          <a:p>
            <a:r>
              <a:rPr lang="it-IT" dirty="0"/>
              <a:t>Indoor and outdoor activities</a:t>
            </a:r>
          </a:p>
          <a:p>
            <a:r>
              <a:rPr lang="it-IT" dirty="0" err="1"/>
              <a:t>Walk</a:t>
            </a:r>
            <a:r>
              <a:rPr lang="it-IT" dirty="0"/>
              <a:t> </a:t>
            </a:r>
            <a:r>
              <a:rPr lang="it-IT" dirty="0" err="1"/>
              <a:t>around</a:t>
            </a:r>
            <a:r>
              <a:rPr lang="it-IT" dirty="0"/>
              <a:t> the </a:t>
            </a:r>
            <a:r>
              <a:rPr lang="it-IT" dirty="0" err="1"/>
              <a:t>Taganana</a:t>
            </a:r>
            <a:r>
              <a:rPr lang="it-IT" dirty="0"/>
              <a:t> </a:t>
            </a:r>
            <a:r>
              <a:rPr lang="it-IT" dirty="0" err="1"/>
              <a:t>village</a:t>
            </a:r>
            <a:endParaRPr lang="it-IT" dirty="0"/>
          </a:p>
          <a:p>
            <a:endParaRPr lang="it-IT" dirty="0"/>
          </a:p>
        </p:txBody>
      </p:sp>
      <p:pic>
        <p:nvPicPr>
          <p:cNvPr id="6" name="Immagine 5" descr="Immagine che contiene nuvola, aria aperta, cielo, natura&#10;&#10;Descrizione generata automaticamente">
            <a:extLst>
              <a:ext uri="{FF2B5EF4-FFF2-40B4-BE49-F238E27FC236}">
                <a16:creationId xmlns:a16="http://schemas.microsoft.com/office/drawing/2014/main" id="{FF7B5A6D-7E10-8992-C60E-525D66A0CA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524" y="1099502"/>
            <a:ext cx="4150757" cy="553434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" y="490220"/>
            <a:ext cx="12115165" cy="1325880"/>
          </a:xfrm>
        </p:spPr>
        <p:txBody>
          <a:bodyPr>
            <a:normAutofit fontScale="90000"/>
          </a:bodyPr>
          <a:lstStyle/>
          <a:p>
            <a:pPr algn="ctr"/>
            <a:r>
              <a:rPr lang="it-IT" altLang="en-US" b="1" dirty="0">
                <a:solidFill>
                  <a:srgbClr val="FF0000"/>
                </a:solidFill>
              </a:rPr>
              <a:t>Northern cities tour on </a:t>
            </a:r>
            <a:r>
              <a:rPr lang="it-IT" altLang="en-US" b="1" dirty="0" err="1">
                <a:solidFill>
                  <a:srgbClr val="FF0000"/>
                </a:solidFill>
              </a:rPr>
              <a:t>Friday</a:t>
            </a:r>
            <a:r>
              <a:rPr lang="it-IT" altLang="en-US" b="1" dirty="0">
                <a:solidFill>
                  <a:srgbClr val="FF0000"/>
                </a:solidFill>
              </a:rPr>
              <a:t> 4th </a:t>
            </a:r>
            <a:r>
              <a:rPr lang="it-IT" altLang="en-US" b="1" dirty="0" err="1">
                <a:solidFill>
                  <a:srgbClr val="FF0000"/>
                </a:solidFill>
              </a:rPr>
              <a:t>Juy</a:t>
            </a:r>
            <a:br>
              <a:rPr lang="it-IT" altLang="en-US" b="1" dirty="0">
                <a:solidFill>
                  <a:srgbClr val="FF0000"/>
                </a:solidFill>
              </a:rPr>
            </a:br>
            <a:r>
              <a:rPr lang="it-IT" altLang="en-US" b="1" dirty="0">
                <a:solidFill>
                  <a:srgbClr val="FF0000"/>
                </a:solidFill>
              </a:rPr>
              <a:t>La </a:t>
            </a:r>
            <a:r>
              <a:rPr lang="it-IT" altLang="en-US" b="1" dirty="0" err="1">
                <a:solidFill>
                  <a:srgbClr val="FF0000"/>
                </a:solidFill>
              </a:rPr>
              <a:t>Orotava-Icod</a:t>
            </a:r>
            <a:r>
              <a:rPr lang="it-IT" altLang="en-US" b="1" dirty="0">
                <a:solidFill>
                  <a:srgbClr val="FF0000"/>
                </a:solidFill>
              </a:rPr>
              <a:t> de </a:t>
            </a:r>
            <a:r>
              <a:rPr lang="it-IT" altLang="en-US" b="1" dirty="0" err="1">
                <a:solidFill>
                  <a:srgbClr val="FF0000"/>
                </a:solidFill>
              </a:rPr>
              <a:t>losVinos-Garachico</a:t>
            </a:r>
            <a:br>
              <a:rPr lang="it-IT" altLang="en-US" b="1" dirty="0">
                <a:solidFill>
                  <a:srgbClr val="FF0000"/>
                </a:solidFill>
              </a:rPr>
            </a:br>
            <a:endParaRPr lang="it-IT" alt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" y="1710055"/>
            <a:ext cx="4642485" cy="4271645"/>
          </a:xfrm>
        </p:spPr>
        <p:txBody>
          <a:bodyPr>
            <a:normAutofit fontScale="92500"/>
          </a:bodyPr>
          <a:lstStyle/>
          <a:p>
            <a:r>
              <a:rPr lang="it-IT" altLang="en-US" dirty="0"/>
              <a:t>Trip to </a:t>
            </a:r>
            <a:r>
              <a:rPr lang="it-IT" altLang="en-US" dirty="0" err="1"/>
              <a:t>three</a:t>
            </a:r>
            <a:r>
              <a:rPr lang="it-IT" altLang="en-US" dirty="0"/>
              <a:t> cities of the </a:t>
            </a:r>
            <a:r>
              <a:rPr lang="it-IT" altLang="en-US" dirty="0" err="1"/>
              <a:t>north</a:t>
            </a:r>
            <a:r>
              <a:rPr lang="it-IT" altLang="en-US" dirty="0"/>
              <a:t> </a:t>
            </a:r>
            <a:r>
              <a:rPr lang="it-IT" altLang="en-US" dirty="0" err="1"/>
              <a:t>coast</a:t>
            </a:r>
            <a:endParaRPr lang="it-IT" altLang="en-US" dirty="0"/>
          </a:p>
          <a:p>
            <a:r>
              <a:rPr lang="it-IT" altLang="en-US" dirty="0" err="1"/>
              <a:t>Immersed</a:t>
            </a:r>
            <a:r>
              <a:rPr lang="it-IT" altLang="en-US" dirty="0"/>
              <a:t> in the </a:t>
            </a:r>
            <a:r>
              <a:rPr lang="it-IT" altLang="en-US" dirty="0" err="1"/>
              <a:t>heart</a:t>
            </a:r>
            <a:r>
              <a:rPr lang="it-IT" altLang="en-US" dirty="0"/>
              <a:t> of the </a:t>
            </a:r>
            <a:r>
              <a:rPr lang="it-IT" altLang="en-US" dirty="0" err="1"/>
              <a:t>island</a:t>
            </a:r>
            <a:r>
              <a:rPr lang="it-IT" altLang="en-US" dirty="0"/>
              <a:t> in a </a:t>
            </a:r>
            <a:r>
              <a:rPr lang="it-IT" altLang="en-US" dirty="0" err="1"/>
              <a:t>natural</a:t>
            </a:r>
            <a:r>
              <a:rPr lang="it-IT" altLang="en-US" dirty="0"/>
              <a:t> and </a:t>
            </a:r>
            <a:r>
              <a:rPr lang="it-IT" altLang="en-US" dirty="0" err="1"/>
              <a:t>historically</a:t>
            </a:r>
            <a:r>
              <a:rPr lang="it-IT" altLang="en-US" dirty="0"/>
              <a:t> </a:t>
            </a:r>
            <a:r>
              <a:rPr lang="it-IT" altLang="en-US" dirty="0" err="1"/>
              <a:t>signifcant</a:t>
            </a:r>
            <a:r>
              <a:rPr lang="it-IT" altLang="en-US" dirty="0"/>
              <a:t> </a:t>
            </a:r>
            <a:r>
              <a:rPr lang="it-IT" altLang="en-US" dirty="0" err="1"/>
              <a:t>landscape</a:t>
            </a:r>
            <a:r>
              <a:rPr lang="it-IT" altLang="en-US" dirty="0"/>
              <a:t> </a:t>
            </a:r>
          </a:p>
          <a:p>
            <a:r>
              <a:rPr lang="it-IT" altLang="en-US" dirty="0"/>
              <a:t>The </a:t>
            </a:r>
            <a:r>
              <a:rPr lang="it-IT" altLang="en-US" dirty="0" err="1"/>
              <a:t>Oldest</a:t>
            </a:r>
            <a:r>
              <a:rPr lang="it-IT" altLang="en-US" dirty="0"/>
              <a:t>  dragon </a:t>
            </a:r>
            <a:r>
              <a:rPr lang="it-IT" altLang="en-US" dirty="0" err="1"/>
              <a:t>tree</a:t>
            </a:r>
            <a:r>
              <a:rPr lang="it-IT" altLang="en-US" dirty="0"/>
              <a:t> in the city</a:t>
            </a:r>
          </a:p>
          <a:p>
            <a:r>
              <a:rPr lang="it-IT" altLang="en-US" dirty="0"/>
              <a:t>The house of </a:t>
            </a:r>
            <a:r>
              <a:rPr lang="it-IT" altLang="en-US" dirty="0" err="1"/>
              <a:t>balconies</a:t>
            </a:r>
            <a:r>
              <a:rPr lang="it-IT" altLang="en-US" dirty="0"/>
              <a:t>, </a:t>
            </a:r>
            <a:r>
              <a:rPr lang="it-IT" altLang="en-US" dirty="0" err="1"/>
              <a:t>famous</a:t>
            </a:r>
            <a:r>
              <a:rPr lang="it-IT" altLang="en-US" dirty="0"/>
              <a:t> for </a:t>
            </a:r>
            <a:r>
              <a:rPr lang="it-IT" altLang="en-US" dirty="0" err="1"/>
              <a:t>being</a:t>
            </a:r>
            <a:r>
              <a:rPr lang="it-IT" altLang="en-US" dirty="0"/>
              <a:t> </a:t>
            </a:r>
            <a:r>
              <a:rPr lang="it-IT" altLang="en-US" dirty="0" err="1"/>
              <a:t>built</a:t>
            </a:r>
            <a:r>
              <a:rPr lang="it-IT" altLang="en-US" dirty="0"/>
              <a:t> by the first </a:t>
            </a:r>
            <a:r>
              <a:rPr lang="it-IT" altLang="en-US" dirty="0" err="1"/>
              <a:t>italian</a:t>
            </a:r>
            <a:r>
              <a:rPr lang="it-IT" altLang="en-US" dirty="0"/>
              <a:t> to </a:t>
            </a:r>
            <a:r>
              <a:rPr lang="it-IT" altLang="en-US" dirty="0" err="1"/>
              <a:t>arrive</a:t>
            </a:r>
            <a:r>
              <a:rPr lang="it-IT" altLang="en-US" dirty="0"/>
              <a:t> on the </a:t>
            </a:r>
            <a:r>
              <a:rPr lang="it-IT" altLang="en-US" dirty="0" err="1"/>
              <a:t>island</a:t>
            </a:r>
            <a:endParaRPr lang="it-IT" altLang="en-US" dirty="0"/>
          </a:p>
        </p:txBody>
      </p:sp>
      <p:pic>
        <p:nvPicPr>
          <p:cNvPr id="4" name="Picture 3" descr="Immagine WhatsApp 2025-07-10 ore 16.04.41_8ef7d3f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1105" y="1710055"/>
            <a:ext cx="3778250" cy="1580515"/>
          </a:xfrm>
          <a:prstGeom prst="rect">
            <a:avLst/>
          </a:prstGeom>
        </p:spPr>
      </p:pic>
      <p:pic>
        <p:nvPicPr>
          <p:cNvPr id="9" name="Picture 8" descr="Immagine WhatsApp 2025-07-10 ore 16.04.46_8f0e51d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1470" y="1710055"/>
            <a:ext cx="2849880" cy="2409190"/>
          </a:xfrm>
          <a:prstGeom prst="rect">
            <a:avLst/>
          </a:prstGeom>
        </p:spPr>
      </p:pic>
      <p:pic>
        <p:nvPicPr>
          <p:cNvPr id="7" name="Picture 6" descr="Immagine WhatsApp 2025-07-10 ore 16.04.47_2d52037f"/>
          <p:cNvPicPr>
            <a:picLocks noChangeAspect="1"/>
          </p:cNvPicPr>
          <p:nvPr/>
        </p:nvPicPr>
        <p:blipFill>
          <a:blip r:embed="rId4"/>
          <a:srcRect t="16245" r="-1182"/>
          <a:stretch>
            <a:fillRect/>
          </a:stretch>
        </p:blipFill>
        <p:spPr>
          <a:xfrm>
            <a:off x="4935855" y="3541395"/>
            <a:ext cx="1576070" cy="3195320"/>
          </a:xfrm>
          <a:prstGeom prst="rect">
            <a:avLst/>
          </a:prstGeom>
        </p:spPr>
      </p:pic>
      <p:pic>
        <p:nvPicPr>
          <p:cNvPr id="6" name="Picture 5" descr="Immagine WhatsApp 2025-07-10 ore 16.04.46_4caa264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8105" y="4564380"/>
            <a:ext cx="3223895" cy="1848485"/>
          </a:xfrm>
          <a:prstGeom prst="rect">
            <a:avLst/>
          </a:prstGeom>
        </p:spPr>
      </p:pic>
      <p:pic>
        <p:nvPicPr>
          <p:cNvPr id="5" name="Picture 4" descr="Immagine WhatsApp 2025-07-10 ore 16.04.46_4ced2ec8"/>
          <p:cNvPicPr>
            <a:picLocks noChangeAspect="1"/>
          </p:cNvPicPr>
          <p:nvPr/>
        </p:nvPicPr>
        <p:blipFill>
          <a:blip r:embed="rId6"/>
          <a:srcRect l="4767" t="-3980" r="-114" b="33847"/>
          <a:stretch>
            <a:fillRect/>
          </a:stretch>
        </p:blipFill>
        <p:spPr>
          <a:xfrm>
            <a:off x="6769735" y="3401060"/>
            <a:ext cx="2039620" cy="333565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en-US" b="1">
                <a:solidFill>
                  <a:srgbClr val="FF0000"/>
                </a:solidFill>
              </a:rPr>
              <a:t>Learning from Direct Experience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altLang="en-US" sz="3200" dirty="0" err="1"/>
              <a:t>Sensory</a:t>
            </a:r>
            <a:endParaRPr lang="it-IT" altLang="en-US" sz="3200" dirty="0"/>
          </a:p>
          <a:p>
            <a:pPr marL="0" indent="0">
              <a:buNone/>
            </a:pPr>
            <a:r>
              <a:rPr lang="it-IT" altLang="en-US" sz="3200" dirty="0"/>
              <a:t>             </a:t>
            </a:r>
            <a:r>
              <a:rPr lang="it-IT" altLang="en-US" sz="3200" dirty="0" err="1"/>
              <a:t>Physical</a:t>
            </a:r>
            <a:endParaRPr lang="it-IT" altLang="en-US" sz="3200" dirty="0"/>
          </a:p>
          <a:p>
            <a:pPr marL="0" indent="0">
              <a:buNone/>
            </a:pPr>
            <a:r>
              <a:rPr lang="it-IT" altLang="en-US" sz="3200" dirty="0"/>
              <a:t>                           </a:t>
            </a:r>
            <a:r>
              <a:rPr lang="it-IT" altLang="en-US" sz="3200" dirty="0" err="1"/>
              <a:t>Emotional</a:t>
            </a:r>
            <a:endParaRPr lang="it-IT" altLang="en-US" sz="3200" dirty="0"/>
          </a:p>
          <a:p>
            <a:pPr marL="0" indent="0">
              <a:buNone/>
            </a:pPr>
            <a:r>
              <a:rPr lang="it-IT" altLang="en-US" sz="3200" dirty="0"/>
              <a:t>                                           Social</a:t>
            </a:r>
          </a:p>
          <a:p>
            <a:pPr marL="0" indent="0">
              <a:buNone/>
            </a:pPr>
            <a:r>
              <a:rPr lang="it-IT" altLang="en-US" sz="3200" dirty="0"/>
              <a:t>                                                      </a:t>
            </a:r>
            <a:r>
              <a:rPr lang="it-IT" altLang="en-US" sz="3200" dirty="0" err="1"/>
              <a:t>Responsibility</a:t>
            </a:r>
            <a:endParaRPr lang="it-IT" altLang="en-US" sz="3200" dirty="0"/>
          </a:p>
          <a:p>
            <a:pPr marL="0" indent="0">
              <a:buNone/>
            </a:pPr>
            <a:r>
              <a:rPr lang="it-IT" altLang="en-US" sz="3200" dirty="0"/>
              <a:t>                                                                                </a:t>
            </a:r>
            <a:r>
              <a:rPr lang="it-IT" altLang="en-US" sz="3200" dirty="0" err="1"/>
              <a:t>Failing</a:t>
            </a:r>
            <a:endParaRPr lang="it-IT" alt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377</Words>
  <Application>Microsoft Office PowerPoint</Application>
  <PresentationFormat>Widescreen</PresentationFormat>
  <Paragraphs>61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3" baseType="lpstr">
      <vt:lpstr>Tema di Office</vt:lpstr>
      <vt:lpstr>Experiential Learning: Tenerife through Nature and History Language Campus,La Laguna, Tenerife</vt:lpstr>
      <vt:lpstr>Welcome!</vt:lpstr>
      <vt:lpstr>Meeting point at  5pm at Language campus </vt:lpstr>
      <vt:lpstr>Teide Park: excursion on 5th July</vt:lpstr>
      <vt:lpstr>Muna (Museo de Arquelogia y Naturaleza) Santa Cruz</vt:lpstr>
      <vt:lpstr>Malpais de Guimar </vt:lpstr>
      <vt:lpstr>Taganana,Anaga Mountains</vt:lpstr>
      <vt:lpstr>Northern cities tour on Friday 4th Juy La Orotava-Icod de losVinos-Garachico </vt:lpstr>
      <vt:lpstr>Learning from Direct Experience</vt:lpstr>
      <vt:lpstr>THE CYCLE</vt:lpstr>
      <vt:lpstr>Learning  from direct experience at school  </vt:lpstr>
      <vt:lpstr>Language Campus, La Laguna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Experencial Learning: Tenerife throgh nature and History Language Campus,La Laguna, Tenerife</dc:title>
  <dc:creator>Carla Cibotti</dc:creator>
  <cp:lastModifiedBy>Fiorenza Giancristofaro</cp:lastModifiedBy>
  <cp:revision>18</cp:revision>
  <dcterms:created xsi:type="dcterms:W3CDTF">2025-07-09T14:52:00Z</dcterms:created>
  <dcterms:modified xsi:type="dcterms:W3CDTF">2025-08-09T14:42:22Z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23BDE82B8AB341259355BD2E150401F3_13</vt:lpwstr>
  </property>
  <property fmtid="{D5CDD505-2E9C-101B-9397-08002B2CF9AE}" pid="3" name="KSOProductBuildVer">
    <vt:lpwstr>1033-12.2.0.21931</vt:lpwstr>
  </property>
</Properties>
</file>